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9"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AB425E-92FA-C06A-20CD-04995DFC824E}" name="Jessie Baxter" initials="JB" userId="S::Jessie.Baxter@masterpet.co.nz::4d41a978-729f-4d3b-a155-d00813bedb4d" providerId="AD"/>
  <p188:author id="{3D6E266A-6D40-FC6C-CF85-5C75901AC333}" name="Cherie Lau" initials="CL" userId="S::Cherie.Lau@masterpet.com.au::3571d237-6a13-44ec-b784-f7f00776ff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0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DDAFF-0842-4561-9A7F-7219F561342D}" type="datetimeFigureOut">
              <a:rPr lang="en-AU" smtClean="0"/>
              <a:t>3/08/2026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CC1F7-5FBE-4505-A4AF-5AD6CABFE329}" type="slidenum">
              <a:rPr lang="en-AU" smtClean="0"/>
              <a:t>‹#›</a:t>
            </a:fld>
            <a:endParaRPr lang="en-AU"/>
          </a:p>
        </p:txBody>
      </p:sp>
    </p:spTree>
    <p:extLst>
      <p:ext uri="{BB962C8B-B14F-4D97-AF65-F5344CB8AC3E}">
        <p14:creationId xmlns:p14="http://schemas.microsoft.com/office/powerpoint/2010/main" val="3708916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5B3A-9BC0-99BD-F620-45FBD08BD6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14C4847-0950-3AD2-BC25-E8A1B67092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A10A01F2-00F1-F474-3036-F4E35F766197}"/>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FAEA6A0A-1097-0C0E-C929-DC77EDB77F6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DBB42D5-F17C-0614-0642-C2A12CA4B93E}"/>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797104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9EC90-B479-E274-CA10-FD9777F5C8F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E4C89E4-F9C1-5731-8C69-5AC3C54BE7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6166745-7AD4-6CA7-4C85-B029FE735826}"/>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385CC1C1-1F1A-17D0-8F5E-CC840C589BD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AC31C0D-5445-FBA5-68B4-1C6B5B6F86C3}"/>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96877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EE38C-FEE2-E0C6-75EC-AF459149AF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B80BBB2-DC08-EAF8-4F49-3D705CF8DF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72DBEA-9E52-F98A-9FEA-DE377CCEB281}"/>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6BBB32AB-F9EB-2FBD-4574-BEB87E2F9C0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C2D598C-152B-AD14-797E-44F4AFABCB52}"/>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405327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CFC1-7A39-7A91-996F-4877246E051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C54D53C-BB35-EB4B-2F71-C80857591A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8381791-AB44-171D-07A0-6582206DCF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2D0638F-ECAE-BA5A-AD0D-5479B1F398F9}"/>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6" name="Footer Placeholder 5">
            <a:extLst>
              <a:ext uri="{FF2B5EF4-FFF2-40B4-BE49-F238E27FC236}">
                <a16:creationId xmlns:a16="http://schemas.microsoft.com/office/drawing/2014/main" id="{C715E607-9621-A1E7-D4C1-1D288B35AF2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1E0A7DB-FEBB-0E82-6F3B-8268B208E1F5}"/>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198155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655EB-8599-196D-5460-D1DCD3D1407C}"/>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DF4C04D-8205-D087-18FE-930DF40753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9E4783-E144-6611-3AA3-B05D6D4201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22B8158-9FC6-C9BE-BBD0-3585559A39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42002E-428F-E6C9-4E59-470AA24991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7672333-240D-DBE4-8CE6-E6BEABA5714C}"/>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8" name="Footer Placeholder 7">
            <a:extLst>
              <a:ext uri="{FF2B5EF4-FFF2-40B4-BE49-F238E27FC236}">
                <a16:creationId xmlns:a16="http://schemas.microsoft.com/office/drawing/2014/main" id="{82A02B37-F185-B0EC-BA6E-7F89003BB6F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DE73078D-63A3-ED8A-17ED-AD26710ACFE0}"/>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157263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F970-5EF1-CC74-C062-C9EE8C75540F}"/>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A3CA994-EBAD-9570-1C31-2488089A31D9}"/>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4" name="Footer Placeholder 3">
            <a:extLst>
              <a:ext uri="{FF2B5EF4-FFF2-40B4-BE49-F238E27FC236}">
                <a16:creationId xmlns:a16="http://schemas.microsoft.com/office/drawing/2014/main" id="{355F0A63-FA2D-CADB-8AA7-5DFA4AE4D92C}"/>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1B2C6EE-BB52-C769-6C19-8A6222877D29}"/>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878454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EE3C66-3CFE-2580-FFD0-2BF22ED2FB17}"/>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3" name="Footer Placeholder 2">
            <a:extLst>
              <a:ext uri="{FF2B5EF4-FFF2-40B4-BE49-F238E27FC236}">
                <a16:creationId xmlns:a16="http://schemas.microsoft.com/office/drawing/2014/main" id="{5BF9FD15-F2E4-52A7-C939-57CCD0663C2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C119A43-8091-CA1B-D4C0-2E89C468765D}"/>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319467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F2C3-562F-5B30-3DDF-CE50E4514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3F79614-FCF7-01D2-8092-E00C7FCD16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D92E56A-75F3-5ADB-57BE-2A3A235565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46B8E5-6C49-F90E-9EF3-45BF036E34B5}"/>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6" name="Footer Placeholder 5">
            <a:extLst>
              <a:ext uri="{FF2B5EF4-FFF2-40B4-BE49-F238E27FC236}">
                <a16:creationId xmlns:a16="http://schemas.microsoft.com/office/drawing/2014/main" id="{D7C7B769-A646-7FD6-2055-D4302FBEE37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6778DE7-6ADF-1E70-C9B1-3E0EF3D0AFA4}"/>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142277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A59C-E842-F76C-8B89-AFD8CEE176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49F4DA3D-BF58-F8AB-2F9C-1D070DF7B8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5A4962BC-3A83-6E25-8295-2387CD0D24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6F56EC-3DE3-830E-59C8-13ED177F88F0}"/>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6" name="Footer Placeholder 5">
            <a:extLst>
              <a:ext uri="{FF2B5EF4-FFF2-40B4-BE49-F238E27FC236}">
                <a16:creationId xmlns:a16="http://schemas.microsoft.com/office/drawing/2014/main" id="{F50F69F8-ED65-C508-4559-1E1F4CD53DD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FF2C85C-095B-1966-BA94-45B6F74CC072}"/>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3198068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66EC-F010-457D-9089-B66FBEAD6B0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24531CB-4B1D-761E-4DA4-79A5D781DD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F2D7402-C7AA-6DAC-35B7-CE954005C2DF}"/>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C79F8418-B8B6-126F-A88B-CFA97217B7A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F081B6E-2E43-230E-5C05-79D38D500E5B}"/>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768331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86EC30-BE08-6DF7-E38C-89F2677E53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FCF16D5-D1DE-6073-8FEE-3B59AFDAD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31F14F4-7ECA-E14B-B74F-DB020DFFC66F}"/>
              </a:ext>
            </a:extLst>
          </p:cNvPr>
          <p:cNvSpPr>
            <a:spLocks noGrp="1"/>
          </p:cNvSpPr>
          <p:nvPr>
            <p:ph type="dt" sz="half" idx="10"/>
          </p:nvPr>
        </p:nvSpPr>
        <p:spPr/>
        <p:txBody>
          <a:body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47F2F9EC-BC73-E7B6-13D2-7073DF6EB8E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F18576E-6C81-9DD1-04F1-E635F337B248}"/>
              </a:ext>
            </a:extLst>
          </p:cNvPr>
          <p:cNvSpPr>
            <a:spLocks noGrp="1"/>
          </p:cNvSpPr>
          <p:nvPr>
            <p:ph type="sldNum" sz="quarter" idx="12"/>
          </p:nvPr>
        </p:nvSpPr>
        <p:spPr/>
        <p:txBody>
          <a:bodyPr/>
          <a:lstStyle/>
          <a:p>
            <a:fld id="{F780BE15-7589-4908-BB5E-E9E5F40D896F}" type="slidenum">
              <a:rPr lang="en-AU" smtClean="0"/>
              <a:t>‹#›</a:t>
            </a:fld>
            <a:endParaRPr lang="en-AU"/>
          </a:p>
        </p:txBody>
      </p:sp>
    </p:spTree>
    <p:extLst>
      <p:ext uri="{BB962C8B-B14F-4D97-AF65-F5344CB8AC3E}">
        <p14:creationId xmlns:p14="http://schemas.microsoft.com/office/powerpoint/2010/main" val="359219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07A30E-F12F-BCF1-681E-91CAB61DC5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FBFA239-DC4C-CE79-63EE-D24B60DBD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3370DE7-5F8B-9E01-1D97-DB2EF5BCAD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649B52-769E-4742-B507-AC1436824654}" type="datetimeFigureOut">
              <a:rPr lang="en-AU" smtClean="0"/>
              <a:t>3/08/2026</a:t>
            </a:fld>
            <a:endParaRPr lang="en-AU"/>
          </a:p>
        </p:txBody>
      </p:sp>
      <p:sp>
        <p:nvSpPr>
          <p:cNvPr id="5" name="Footer Placeholder 4">
            <a:extLst>
              <a:ext uri="{FF2B5EF4-FFF2-40B4-BE49-F238E27FC236}">
                <a16:creationId xmlns:a16="http://schemas.microsoft.com/office/drawing/2014/main" id="{5FB53F1C-BF65-117F-0724-6A1101817C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59F7D29-5810-5E1A-7E8D-46A2BB401B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80BE15-7589-4908-BB5E-E9E5F40D896F}" type="slidenum">
              <a:rPr lang="en-AU" smtClean="0"/>
              <a:t>‹#›</a:t>
            </a:fld>
            <a:endParaRPr lang="en-AU"/>
          </a:p>
        </p:txBody>
      </p:sp>
    </p:spTree>
    <p:extLst>
      <p:ext uri="{BB962C8B-B14F-4D97-AF65-F5344CB8AC3E}">
        <p14:creationId xmlns:p14="http://schemas.microsoft.com/office/powerpoint/2010/main" val="3577547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36528-7EE4-360B-17D2-39B2207F7D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B5487C-7758-83F6-9D87-0ECBC23E0A2A}"/>
              </a:ext>
            </a:extLst>
          </p:cNvPr>
          <p:cNvSpPr>
            <a:spLocks noGrp="1"/>
          </p:cNvSpPr>
          <p:nvPr>
            <p:ph type="title"/>
          </p:nvPr>
        </p:nvSpPr>
        <p:spPr>
          <a:xfrm>
            <a:off x="435864" y="190155"/>
            <a:ext cx="11320272" cy="653900"/>
          </a:xfrm>
        </p:spPr>
        <p:txBody>
          <a:bodyPr>
            <a:normAutofit fontScale="90000"/>
          </a:bodyPr>
          <a:lstStyle/>
          <a:p>
            <a:r>
              <a:rPr lang="en-AU" sz="2400" b="1" dirty="0">
                <a:latin typeface="Century Gothic" panose="020B0502020202020204" pitchFamily="34" charset="0"/>
              </a:rPr>
              <a:t>Black Hawk Working Dog 20kg</a:t>
            </a:r>
            <a:br>
              <a:rPr lang="en-AU" sz="2400" dirty="0">
                <a:latin typeface="Century Gothic" panose="020B0502020202020204" pitchFamily="34" charset="0"/>
              </a:rPr>
            </a:br>
            <a:r>
              <a:rPr lang="en-AU" sz="2000" dirty="0">
                <a:latin typeface="Century Gothic" panose="020B0502020202020204" pitchFamily="34" charset="0"/>
              </a:rPr>
              <a:t>Packaging Refresh</a:t>
            </a:r>
            <a:endParaRPr lang="en-AU" sz="2400" dirty="0">
              <a:latin typeface="Century Gothic" panose="020B0502020202020204" pitchFamily="34" charset="0"/>
            </a:endParaRPr>
          </a:p>
        </p:txBody>
      </p:sp>
      <p:pic>
        <p:nvPicPr>
          <p:cNvPr id="7" name="Picture 6">
            <a:extLst>
              <a:ext uri="{FF2B5EF4-FFF2-40B4-BE49-F238E27FC236}">
                <a16:creationId xmlns:a16="http://schemas.microsoft.com/office/drawing/2014/main" id="{770960FB-BF89-1D02-A3F9-7E2D5F55A9D7}"/>
              </a:ext>
            </a:extLst>
          </p:cNvPr>
          <p:cNvPicPr>
            <a:picLocks noChangeAspect="1"/>
          </p:cNvPicPr>
          <p:nvPr/>
        </p:nvPicPr>
        <p:blipFill>
          <a:blip r:embed="rId2"/>
          <a:stretch>
            <a:fillRect/>
          </a:stretch>
        </p:blipFill>
        <p:spPr>
          <a:xfrm>
            <a:off x="757536" y="1450383"/>
            <a:ext cx="2442864" cy="3011203"/>
          </a:xfrm>
          <a:prstGeom prst="rect">
            <a:avLst/>
          </a:prstGeom>
        </p:spPr>
      </p:pic>
      <p:sp>
        <p:nvSpPr>
          <p:cNvPr id="8" name="TextBox 7">
            <a:extLst>
              <a:ext uri="{FF2B5EF4-FFF2-40B4-BE49-F238E27FC236}">
                <a16:creationId xmlns:a16="http://schemas.microsoft.com/office/drawing/2014/main" id="{337FE8FD-619D-C3FE-DE95-1F6DF07CE618}"/>
              </a:ext>
            </a:extLst>
          </p:cNvPr>
          <p:cNvSpPr txBox="1"/>
          <p:nvPr/>
        </p:nvSpPr>
        <p:spPr>
          <a:xfrm>
            <a:off x="3384804" y="1348233"/>
            <a:ext cx="4818888" cy="830997"/>
          </a:xfrm>
          <a:prstGeom prst="rect">
            <a:avLst/>
          </a:prstGeom>
          <a:noFill/>
        </p:spPr>
        <p:txBody>
          <a:bodyPr wrap="square" rtlCol="0">
            <a:spAutoFit/>
          </a:bodyPr>
          <a:lstStyle/>
          <a:p>
            <a:r>
              <a:rPr lang="en-AU" sz="1200" dirty="0">
                <a:latin typeface="Century Gothic" panose="020B0502020202020204" pitchFamily="34" charset="0"/>
              </a:rPr>
              <a:t>Black Hawk Working Dog 20kg is a high endurance formula which is high in protein and fat that promotes sustained energy release. Strong lean muscles as well as healthy joints and coats</a:t>
            </a:r>
          </a:p>
        </p:txBody>
      </p:sp>
      <p:sp>
        <p:nvSpPr>
          <p:cNvPr id="9" name="TextBox 8">
            <a:extLst>
              <a:ext uri="{FF2B5EF4-FFF2-40B4-BE49-F238E27FC236}">
                <a16:creationId xmlns:a16="http://schemas.microsoft.com/office/drawing/2014/main" id="{E924AA7A-1923-2BEB-A618-B61133AEC525}"/>
              </a:ext>
            </a:extLst>
          </p:cNvPr>
          <p:cNvSpPr txBox="1"/>
          <p:nvPr/>
        </p:nvSpPr>
        <p:spPr>
          <a:xfrm>
            <a:off x="3384804" y="1040456"/>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Background information</a:t>
            </a:r>
          </a:p>
        </p:txBody>
      </p:sp>
      <p:sp>
        <p:nvSpPr>
          <p:cNvPr id="10" name="TextBox 9">
            <a:extLst>
              <a:ext uri="{FF2B5EF4-FFF2-40B4-BE49-F238E27FC236}">
                <a16:creationId xmlns:a16="http://schemas.microsoft.com/office/drawing/2014/main" id="{5BCA9C95-73B5-1ECE-0B46-1C258181C495}"/>
              </a:ext>
            </a:extLst>
          </p:cNvPr>
          <p:cNvSpPr txBox="1"/>
          <p:nvPr/>
        </p:nvSpPr>
        <p:spPr>
          <a:xfrm>
            <a:off x="3384804" y="2198344"/>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Rationale</a:t>
            </a:r>
          </a:p>
        </p:txBody>
      </p:sp>
      <p:sp>
        <p:nvSpPr>
          <p:cNvPr id="11" name="TextBox 10">
            <a:extLst>
              <a:ext uri="{FF2B5EF4-FFF2-40B4-BE49-F238E27FC236}">
                <a16:creationId xmlns:a16="http://schemas.microsoft.com/office/drawing/2014/main" id="{75D0E9C1-3A7F-A363-987F-029B220F67F7}"/>
              </a:ext>
            </a:extLst>
          </p:cNvPr>
          <p:cNvSpPr txBox="1"/>
          <p:nvPr/>
        </p:nvSpPr>
        <p:spPr>
          <a:xfrm>
            <a:off x="3384804" y="2495470"/>
            <a:ext cx="4818888" cy="646331"/>
          </a:xfrm>
          <a:prstGeom prst="rect">
            <a:avLst/>
          </a:prstGeom>
          <a:noFill/>
        </p:spPr>
        <p:txBody>
          <a:bodyPr wrap="square" rtlCol="0">
            <a:spAutoFit/>
          </a:bodyPr>
          <a:lstStyle/>
          <a:p>
            <a:r>
              <a:rPr lang="en-AU" sz="1200" dirty="0">
                <a:latin typeface="Century Gothic" panose="020B0502020202020204" pitchFamily="34" charset="0"/>
              </a:rPr>
              <a:t>A packaging refresh was implemented to strengthen shelf impact, improve clarity for shoppers, and better align with the Black Hawk range</a:t>
            </a:r>
          </a:p>
        </p:txBody>
      </p:sp>
      <p:sp>
        <p:nvSpPr>
          <p:cNvPr id="13" name="TextBox 12">
            <a:extLst>
              <a:ext uri="{FF2B5EF4-FFF2-40B4-BE49-F238E27FC236}">
                <a16:creationId xmlns:a16="http://schemas.microsoft.com/office/drawing/2014/main" id="{BF85A7C5-965B-825F-702F-A590799DC6E1}"/>
              </a:ext>
            </a:extLst>
          </p:cNvPr>
          <p:cNvSpPr txBox="1"/>
          <p:nvPr/>
        </p:nvSpPr>
        <p:spPr>
          <a:xfrm>
            <a:off x="3384804" y="5367992"/>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What you need to know:</a:t>
            </a:r>
          </a:p>
        </p:txBody>
      </p:sp>
      <p:sp>
        <p:nvSpPr>
          <p:cNvPr id="14" name="TextBox 13">
            <a:extLst>
              <a:ext uri="{FF2B5EF4-FFF2-40B4-BE49-F238E27FC236}">
                <a16:creationId xmlns:a16="http://schemas.microsoft.com/office/drawing/2014/main" id="{3E9A1121-71ED-865D-B757-F9B9B89B5687}"/>
              </a:ext>
            </a:extLst>
          </p:cNvPr>
          <p:cNvSpPr txBox="1"/>
          <p:nvPr/>
        </p:nvSpPr>
        <p:spPr>
          <a:xfrm>
            <a:off x="3384804" y="3429000"/>
            <a:ext cx="4818888" cy="1938992"/>
          </a:xfrm>
          <a:prstGeom prst="rect">
            <a:avLst/>
          </a:prstGeom>
          <a:noFill/>
        </p:spPr>
        <p:txBody>
          <a:bodyPr wrap="square" rtlCol="0">
            <a:spAutoFit/>
          </a:bodyPr>
          <a:lstStyle/>
          <a:p>
            <a:pPr marL="228600" indent="-228600">
              <a:buAutoNum type="arabicPeriod"/>
            </a:pPr>
            <a:r>
              <a:rPr lang="en-AU" sz="1200" dirty="0">
                <a:latin typeface="Century Gothic" panose="020B0502020202020204" pitchFamily="34" charset="0"/>
              </a:rPr>
              <a:t>Stronger, more consistent branding</a:t>
            </a:r>
          </a:p>
          <a:p>
            <a:pPr marL="685800" lvl="1" indent="-228600">
              <a:buFont typeface="Arial" panose="020B0604020202020204" pitchFamily="34" charset="0"/>
              <a:buChar char="•"/>
            </a:pPr>
            <a:r>
              <a:rPr lang="en-AU" sz="1200" dirty="0">
                <a:latin typeface="Century Gothic" panose="020B0502020202020204" pitchFamily="34" charset="0"/>
              </a:rPr>
              <a:t>Updated Black Hawk wordmark emphasizing Australian provenance</a:t>
            </a:r>
          </a:p>
          <a:p>
            <a:pPr marL="685800" lvl="1" indent="-228600">
              <a:buFont typeface="Arial" panose="020B0604020202020204" pitchFamily="34" charset="0"/>
              <a:buChar char="•"/>
            </a:pPr>
            <a:r>
              <a:rPr lang="en-AU" sz="1200" dirty="0">
                <a:latin typeface="Century Gothic" panose="020B0502020202020204" pitchFamily="34" charset="0"/>
              </a:rPr>
              <a:t>Added colour band for better shelf standout and alignment with wider range</a:t>
            </a:r>
          </a:p>
          <a:p>
            <a:pPr marL="228600" indent="-228600">
              <a:buFont typeface="+mj-lt"/>
              <a:buAutoNum type="arabicPeriod"/>
            </a:pPr>
            <a:r>
              <a:rPr lang="en-AU" sz="1200" dirty="0">
                <a:latin typeface="Century Gothic" panose="020B0502020202020204" pitchFamily="34" charset="0"/>
              </a:rPr>
              <a:t>Clearer life stage branding</a:t>
            </a:r>
          </a:p>
          <a:p>
            <a:pPr marL="685800" lvl="1" indent="-228600">
              <a:buFont typeface="Arial" panose="020B0604020202020204" pitchFamily="34" charset="0"/>
              <a:buChar char="•"/>
            </a:pPr>
            <a:r>
              <a:rPr lang="en-AU" sz="1200" dirty="0">
                <a:latin typeface="Century Gothic" panose="020B0502020202020204" pitchFamily="34" charset="0"/>
              </a:rPr>
              <a:t>Updated to “All life stages” claim</a:t>
            </a:r>
          </a:p>
          <a:p>
            <a:pPr marL="685800" lvl="1" indent="-228600">
              <a:buFont typeface="Arial" panose="020B0604020202020204" pitchFamily="34" charset="0"/>
              <a:buChar char="•"/>
            </a:pPr>
            <a:r>
              <a:rPr lang="en-AU" sz="1200" dirty="0">
                <a:latin typeface="Century Gothic" panose="020B0502020202020204" pitchFamily="34" charset="0"/>
              </a:rPr>
              <a:t>Includes Large Breed puppies for clearer guidance</a:t>
            </a:r>
          </a:p>
          <a:p>
            <a:pPr marL="228600" indent="-228600">
              <a:buFont typeface="+mj-lt"/>
              <a:buAutoNum type="arabicPeriod"/>
            </a:pPr>
            <a:r>
              <a:rPr lang="en-AU" sz="1200" dirty="0">
                <a:latin typeface="Century Gothic" panose="020B0502020202020204" pitchFamily="34" charset="0"/>
              </a:rPr>
              <a:t>Improved On Pack Communication</a:t>
            </a:r>
          </a:p>
          <a:p>
            <a:pPr marL="685800" lvl="1" indent="-228600">
              <a:buFont typeface="Arial" panose="020B0604020202020204" pitchFamily="34" charset="0"/>
              <a:buChar char="•"/>
            </a:pPr>
            <a:r>
              <a:rPr lang="en-AU" sz="1200" dirty="0">
                <a:latin typeface="Century Gothic" panose="020B0502020202020204" pitchFamily="34" charset="0"/>
              </a:rPr>
              <a:t>Introduction of key benefit claims on front of pack</a:t>
            </a:r>
          </a:p>
        </p:txBody>
      </p:sp>
      <p:sp>
        <p:nvSpPr>
          <p:cNvPr id="15" name="TextBox 14">
            <a:extLst>
              <a:ext uri="{FF2B5EF4-FFF2-40B4-BE49-F238E27FC236}">
                <a16:creationId xmlns:a16="http://schemas.microsoft.com/office/drawing/2014/main" id="{33128829-9563-0E7F-657F-152B146A3A80}"/>
              </a:ext>
            </a:extLst>
          </p:cNvPr>
          <p:cNvSpPr txBox="1"/>
          <p:nvPr/>
        </p:nvSpPr>
        <p:spPr>
          <a:xfrm>
            <a:off x="3384804" y="3126341"/>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Key Changes</a:t>
            </a:r>
          </a:p>
        </p:txBody>
      </p:sp>
      <p:sp>
        <p:nvSpPr>
          <p:cNvPr id="16" name="TextBox 15">
            <a:extLst>
              <a:ext uri="{FF2B5EF4-FFF2-40B4-BE49-F238E27FC236}">
                <a16:creationId xmlns:a16="http://schemas.microsoft.com/office/drawing/2014/main" id="{377985BA-EE75-0C36-F368-E7503EC9F95F}"/>
              </a:ext>
            </a:extLst>
          </p:cNvPr>
          <p:cNvSpPr txBox="1"/>
          <p:nvPr/>
        </p:nvSpPr>
        <p:spPr>
          <a:xfrm>
            <a:off x="3384804" y="5675769"/>
            <a:ext cx="4818888" cy="646331"/>
          </a:xfrm>
          <a:prstGeom prst="rect">
            <a:avLst/>
          </a:prstGeom>
          <a:noFill/>
        </p:spPr>
        <p:txBody>
          <a:bodyPr wrap="square" rtlCol="0">
            <a:spAutoFit/>
          </a:bodyPr>
          <a:lstStyle/>
          <a:p>
            <a:pPr marL="228600" indent="-228600">
              <a:buFont typeface="Arial" panose="020B0604020202020204" pitchFamily="34" charset="0"/>
              <a:buChar char="•"/>
            </a:pPr>
            <a:r>
              <a:rPr lang="en-AU" sz="1200" dirty="0">
                <a:latin typeface="Century Gothic" panose="020B0502020202020204" pitchFamily="34" charset="0"/>
              </a:rPr>
              <a:t>Soft change only with no operational impact</a:t>
            </a:r>
          </a:p>
          <a:p>
            <a:pPr marL="685800" lvl="1" indent="-228600">
              <a:buFont typeface="Arial" panose="020B0604020202020204" pitchFamily="34" charset="0"/>
              <a:buChar char="•"/>
            </a:pPr>
            <a:r>
              <a:rPr lang="en-AU" sz="1200" dirty="0">
                <a:latin typeface="Century Gothic" panose="020B0502020202020204" pitchFamily="34" charset="0"/>
              </a:rPr>
              <a:t>No change in item code, barcode, pack size and dimensions or pallet configuration</a:t>
            </a:r>
          </a:p>
        </p:txBody>
      </p:sp>
      <p:sp>
        <p:nvSpPr>
          <p:cNvPr id="19" name="Round Diagonal Corner Rectangle 3">
            <a:extLst>
              <a:ext uri="{FF2B5EF4-FFF2-40B4-BE49-F238E27FC236}">
                <a16:creationId xmlns:a16="http://schemas.microsoft.com/office/drawing/2014/main" id="{687EC197-31D1-7560-9C23-257375B1F58F}"/>
              </a:ext>
            </a:extLst>
          </p:cNvPr>
          <p:cNvSpPr/>
          <p:nvPr/>
        </p:nvSpPr>
        <p:spPr>
          <a:xfrm>
            <a:off x="8881317" y="3036424"/>
            <a:ext cx="2874818" cy="9606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360000" rIns="144000" bIns="4680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87C978"/>
              </a:buClr>
              <a:buSzTx/>
              <a:buFontTx/>
              <a:buNone/>
              <a:tabLst/>
              <a:defRPr/>
            </a:pPr>
            <a:r>
              <a:rPr kumimoji="0" lang="en-US" sz="1200" b="0" i="0" u="none" strike="noStrike" kern="1200" cap="none" spc="0" normalizeH="0" baseline="0" noProof="0" dirty="0">
                <a:ln>
                  <a:noFill/>
                </a:ln>
                <a:solidFill>
                  <a:srgbClr val="333333"/>
                </a:solidFill>
                <a:effectLst/>
                <a:uLnTx/>
                <a:uFillTx/>
                <a:latin typeface="Century Gothic"/>
                <a:ea typeface="Roboto"/>
                <a:cs typeface="Calibri"/>
              </a:rPr>
              <a:t>Existing stock will flow through as normal</a:t>
            </a:r>
          </a:p>
        </p:txBody>
      </p:sp>
      <p:sp>
        <p:nvSpPr>
          <p:cNvPr id="20" name="Round Diagonal Corner Rectangle 3">
            <a:extLst>
              <a:ext uri="{FF2B5EF4-FFF2-40B4-BE49-F238E27FC236}">
                <a16:creationId xmlns:a16="http://schemas.microsoft.com/office/drawing/2014/main" id="{AACAD750-6B2E-D0FE-F52B-A87508007D63}"/>
              </a:ext>
            </a:extLst>
          </p:cNvPr>
          <p:cNvSpPr/>
          <p:nvPr/>
        </p:nvSpPr>
        <p:spPr>
          <a:xfrm>
            <a:off x="8881318" y="2687410"/>
            <a:ext cx="2874818" cy="499037"/>
          </a:xfrm>
          <a:prstGeom prst="rect">
            <a:avLst/>
          </a:prstGeom>
          <a:solidFill>
            <a:srgbClr val="8C00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46800" rIns="144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Roboto" charset="0"/>
                <a:cs typeface="Calibri" panose="020F0502020204030204" pitchFamily="34" charset="0"/>
              </a:rPr>
              <a:t>Timings</a:t>
            </a:r>
          </a:p>
        </p:txBody>
      </p:sp>
      <p:pic>
        <p:nvPicPr>
          <p:cNvPr id="3" name="Picture 12" descr="BH210 - 80159 Working Dog Adult Lamb   Beef 20kg_Front.psd">
            <a:extLst>
              <a:ext uri="{FF2B5EF4-FFF2-40B4-BE49-F238E27FC236}">
                <a16:creationId xmlns:a16="http://schemas.microsoft.com/office/drawing/2014/main" id="{D0E5429B-A06A-2FEB-6D47-B6C6B22FEFB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82196" y="4705415"/>
            <a:ext cx="793543" cy="13251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C3C6F49-FDA2-38B2-FBD3-68B2396FF7DE}"/>
              </a:ext>
            </a:extLst>
          </p:cNvPr>
          <p:cNvSpPr txBox="1"/>
          <p:nvPr/>
        </p:nvSpPr>
        <p:spPr>
          <a:xfrm>
            <a:off x="652092" y="6006834"/>
            <a:ext cx="4110174" cy="43088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100" b="0" i="1" u="none" strike="noStrike" kern="1200" cap="none" spc="0" normalizeH="0" baseline="0" noProof="0" dirty="0">
                <a:ln>
                  <a:noFill/>
                </a:ln>
                <a:solidFill>
                  <a:prstClr val="black"/>
                </a:solidFill>
                <a:effectLst/>
                <a:uLnTx/>
                <a:uFillTx/>
                <a:latin typeface="Century Gothic" panose="020F0302020204030204"/>
                <a:ea typeface="+mn-ea"/>
                <a:cs typeface="+mn-cs"/>
              </a:rPr>
              <a:t>Current Pack</a:t>
            </a:r>
          </a:p>
          <a:p>
            <a:pPr>
              <a:defRPr/>
            </a:pPr>
            <a:r>
              <a:rPr kumimoji="0" lang="en-AU" sz="1100" b="1" i="0" u="none" strike="noStrike" kern="1200" cap="none" spc="0" normalizeH="0" baseline="0" noProof="0" dirty="0">
                <a:ln>
                  <a:noFill/>
                </a:ln>
                <a:solidFill>
                  <a:prstClr val="black"/>
                </a:solidFill>
                <a:effectLst/>
                <a:uLnTx/>
                <a:uFillTx/>
                <a:latin typeface="Century Gothic" panose="020F0302020204030204"/>
                <a:ea typeface="+mn-ea"/>
                <a:cs typeface="Calibri"/>
              </a:rPr>
              <a:t>Flowthrough: AU – </a:t>
            </a:r>
            <a:r>
              <a:rPr lang="en-AU" sz="1100" b="1" dirty="0">
                <a:solidFill>
                  <a:prstClr val="black"/>
                </a:solidFill>
                <a:latin typeface="Century Gothic" panose="020F0302020204030204"/>
                <a:cs typeface="Calibri"/>
              </a:rPr>
              <a:t>Sept '26</a:t>
            </a:r>
            <a:endParaRPr lang="en-AU" sz="1100" b="1" i="0" u="none" strike="noStrike" kern="1200" cap="none" spc="0" normalizeH="0" baseline="0" noProof="0" dirty="0">
              <a:ln>
                <a:noFill/>
              </a:ln>
              <a:solidFill>
                <a:prstClr val="black"/>
              </a:solidFill>
              <a:effectLst/>
              <a:uLnTx/>
              <a:uFillTx/>
              <a:latin typeface="Century Gothic" panose="020F0302020204030204"/>
              <a:cs typeface="Calibri"/>
            </a:endParaRPr>
          </a:p>
        </p:txBody>
      </p:sp>
      <p:sp>
        <p:nvSpPr>
          <p:cNvPr id="5" name="Round Diagonal Corner Rectangle 3">
            <a:extLst>
              <a:ext uri="{FF2B5EF4-FFF2-40B4-BE49-F238E27FC236}">
                <a16:creationId xmlns:a16="http://schemas.microsoft.com/office/drawing/2014/main" id="{3DCA2ABF-5541-17E0-F27B-78E09363D2CE}"/>
              </a:ext>
            </a:extLst>
          </p:cNvPr>
          <p:cNvSpPr/>
          <p:nvPr/>
        </p:nvSpPr>
        <p:spPr>
          <a:xfrm>
            <a:off x="9116013" y="6072581"/>
            <a:ext cx="2874818" cy="499037"/>
          </a:xfrm>
          <a:prstGeom prst="rect">
            <a:avLst/>
          </a:prstGeom>
          <a:solidFill>
            <a:srgbClr val="8C00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46800" rIns="144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Roboto" charset="0"/>
                <a:cs typeface="Calibri" panose="020F0502020204030204" pitchFamily="34" charset="0"/>
              </a:rPr>
              <a:t>FOR RETAILERS</a:t>
            </a:r>
          </a:p>
        </p:txBody>
      </p:sp>
    </p:spTree>
    <p:extLst>
      <p:ext uri="{BB962C8B-B14F-4D97-AF65-F5344CB8AC3E}">
        <p14:creationId xmlns:p14="http://schemas.microsoft.com/office/powerpoint/2010/main" val="3725763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5B106-A17A-16CB-55A8-B081AB75E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6F3819-3F93-F2B1-776A-E2C655AECED7}"/>
              </a:ext>
            </a:extLst>
          </p:cNvPr>
          <p:cNvSpPr>
            <a:spLocks noGrp="1"/>
          </p:cNvSpPr>
          <p:nvPr>
            <p:ph type="title"/>
          </p:nvPr>
        </p:nvSpPr>
        <p:spPr>
          <a:xfrm>
            <a:off x="435864" y="190155"/>
            <a:ext cx="11320272" cy="653900"/>
          </a:xfrm>
        </p:spPr>
        <p:txBody>
          <a:bodyPr>
            <a:normAutofit fontScale="90000"/>
          </a:bodyPr>
          <a:lstStyle/>
          <a:p>
            <a:r>
              <a:rPr lang="en-AU" sz="2400" b="1" dirty="0">
                <a:latin typeface="Century Gothic" panose="020B0502020202020204" pitchFamily="34" charset="0"/>
              </a:rPr>
              <a:t>Black Hawk Working Dog Product Update</a:t>
            </a:r>
            <a:br>
              <a:rPr lang="en-AU" sz="2400" dirty="0">
                <a:latin typeface="Century Gothic" panose="020B0502020202020204" pitchFamily="34" charset="0"/>
              </a:rPr>
            </a:br>
            <a:r>
              <a:rPr lang="en-AU" sz="2000" dirty="0">
                <a:latin typeface="Century Gothic" panose="020B0502020202020204" pitchFamily="34" charset="0"/>
              </a:rPr>
              <a:t>Packaging Refresh</a:t>
            </a:r>
            <a:endParaRPr lang="en-AU" sz="2400" dirty="0">
              <a:latin typeface="Century Gothic" panose="020B0502020202020204" pitchFamily="34" charset="0"/>
            </a:endParaRPr>
          </a:p>
        </p:txBody>
      </p:sp>
      <p:pic>
        <p:nvPicPr>
          <p:cNvPr id="7" name="Picture 6">
            <a:extLst>
              <a:ext uri="{FF2B5EF4-FFF2-40B4-BE49-F238E27FC236}">
                <a16:creationId xmlns:a16="http://schemas.microsoft.com/office/drawing/2014/main" id="{B1D97F0D-53D5-B6DF-7FFC-3089DD5FB7E9}"/>
              </a:ext>
            </a:extLst>
          </p:cNvPr>
          <p:cNvPicPr>
            <a:picLocks noChangeAspect="1"/>
          </p:cNvPicPr>
          <p:nvPr/>
        </p:nvPicPr>
        <p:blipFill>
          <a:blip r:embed="rId2"/>
          <a:stretch>
            <a:fillRect/>
          </a:stretch>
        </p:blipFill>
        <p:spPr>
          <a:xfrm>
            <a:off x="757536" y="1450383"/>
            <a:ext cx="2442864" cy="3011203"/>
          </a:xfrm>
          <a:prstGeom prst="rect">
            <a:avLst/>
          </a:prstGeom>
        </p:spPr>
      </p:pic>
      <p:sp>
        <p:nvSpPr>
          <p:cNvPr id="8" name="TextBox 7">
            <a:extLst>
              <a:ext uri="{FF2B5EF4-FFF2-40B4-BE49-F238E27FC236}">
                <a16:creationId xmlns:a16="http://schemas.microsoft.com/office/drawing/2014/main" id="{0A296AEF-089B-7602-1569-09C9E4B1FD7F}"/>
              </a:ext>
            </a:extLst>
          </p:cNvPr>
          <p:cNvSpPr txBox="1"/>
          <p:nvPr/>
        </p:nvSpPr>
        <p:spPr>
          <a:xfrm>
            <a:off x="3384804" y="1174094"/>
            <a:ext cx="8049660" cy="461665"/>
          </a:xfrm>
          <a:prstGeom prst="rect">
            <a:avLst/>
          </a:prstGeom>
          <a:noFill/>
        </p:spPr>
        <p:txBody>
          <a:bodyPr wrap="square" rtlCol="0">
            <a:spAutoFit/>
          </a:bodyPr>
          <a:lstStyle/>
          <a:p>
            <a:r>
              <a:rPr lang="en-AU" sz="1200" dirty="0">
                <a:latin typeface="Century Gothic" panose="020B0502020202020204" pitchFamily="34" charset="0"/>
              </a:rPr>
              <a:t>Black Hawk Working Dog 20kg is a high endurance formula which is high in protein and fat that promotes sustained energy release. Strong lean muscles as well as healthy joints and coats</a:t>
            </a:r>
          </a:p>
        </p:txBody>
      </p:sp>
      <p:sp>
        <p:nvSpPr>
          <p:cNvPr id="9" name="TextBox 8">
            <a:extLst>
              <a:ext uri="{FF2B5EF4-FFF2-40B4-BE49-F238E27FC236}">
                <a16:creationId xmlns:a16="http://schemas.microsoft.com/office/drawing/2014/main" id="{3B6BC09F-6BBD-CB93-6264-3C5985CD0FE6}"/>
              </a:ext>
            </a:extLst>
          </p:cNvPr>
          <p:cNvSpPr txBox="1"/>
          <p:nvPr/>
        </p:nvSpPr>
        <p:spPr>
          <a:xfrm>
            <a:off x="3384804" y="866317"/>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Background information</a:t>
            </a:r>
          </a:p>
        </p:txBody>
      </p:sp>
      <p:sp>
        <p:nvSpPr>
          <p:cNvPr id="10" name="TextBox 9">
            <a:extLst>
              <a:ext uri="{FF2B5EF4-FFF2-40B4-BE49-F238E27FC236}">
                <a16:creationId xmlns:a16="http://schemas.microsoft.com/office/drawing/2014/main" id="{BDA245F1-D799-BA55-EC6F-C7A61741272D}"/>
              </a:ext>
            </a:extLst>
          </p:cNvPr>
          <p:cNvSpPr txBox="1"/>
          <p:nvPr/>
        </p:nvSpPr>
        <p:spPr>
          <a:xfrm>
            <a:off x="3384804" y="1689233"/>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Rationale</a:t>
            </a:r>
          </a:p>
        </p:txBody>
      </p:sp>
      <p:sp>
        <p:nvSpPr>
          <p:cNvPr id="11" name="TextBox 10">
            <a:extLst>
              <a:ext uri="{FF2B5EF4-FFF2-40B4-BE49-F238E27FC236}">
                <a16:creationId xmlns:a16="http://schemas.microsoft.com/office/drawing/2014/main" id="{9F043E1C-70BA-B017-24B7-C385D9978E68}"/>
              </a:ext>
            </a:extLst>
          </p:cNvPr>
          <p:cNvSpPr txBox="1"/>
          <p:nvPr/>
        </p:nvSpPr>
        <p:spPr>
          <a:xfrm>
            <a:off x="3384803" y="1986359"/>
            <a:ext cx="7912461" cy="461665"/>
          </a:xfrm>
          <a:prstGeom prst="rect">
            <a:avLst/>
          </a:prstGeom>
          <a:noFill/>
        </p:spPr>
        <p:txBody>
          <a:bodyPr wrap="square" rtlCol="0">
            <a:spAutoFit/>
          </a:bodyPr>
          <a:lstStyle/>
          <a:p>
            <a:r>
              <a:rPr lang="en-AU" sz="1200" dirty="0">
                <a:latin typeface="Century Gothic" panose="020B0502020202020204" pitchFamily="34" charset="0"/>
              </a:rPr>
              <a:t>A packaging refresh was implemented to strengthen shelf impact, improve clarity for shoppers, and better align with the Black Hawk range</a:t>
            </a:r>
          </a:p>
        </p:txBody>
      </p:sp>
      <p:sp>
        <p:nvSpPr>
          <p:cNvPr id="14" name="TextBox 13">
            <a:extLst>
              <a:ext uri="{FF2B5EF4-FFF2-40B4-BE49-F238E27FC236}">
                <a16:creationId xmlns:a16="http://schemas.microsoft.com/office/drawing/2014/main" id="{2D4306FD-DB5C-D75F-E5F9-5FC3B1719B8D}"/>
              </a:ext>
            </a:extLst>
          </p:cNvPr>
          <p:cNvSpPr txBox="1"/>
          <p:nvPr/>
        </p:nvSpPr>
        <p:spPr>
          <a:xfrm>
            <a:off x="3384803" y="2867513"/>
            <a:ext cx="8155104" cy="3046988"/>
          </a:xfrm>
          <a:prstGeom prst="rect">
            <a:avLst/>
          </a:prstGeom>
          <a:noFill/>
        </p:spPr>
        <p:txBody>
          <a:bodyPr wrap="square" rtlCol="0">
            <a:spAutoFit/>
          </a:bodyPr>
          <a:lstStyle/>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Suitable for all life stages </a:t>
            </a:r>
            <a:r>
              <a:rPr lang="en-AU" sz="1200" dirty="0">
                <a:latin typeface="Century Gothic" panose="020B0502020202020204" pitchFamily="34" charset="0"/>
              </a:rPr>
              <a:t>– A complete and balanced meal for all life stages and all breeds of dog. (Black Hawk Working is formulated to meet the nutritional levels established by the Association of American Feed Control Officials (AAFCO) Dog Food Nutrient Profiles for All Life Stages including for growth of large sized dogs (30kg or more as an adult). We have adjusted the ingredient proportions in the updated recipe to ensure nutrient levels, including calcium and phosphorus, are appropriate for growth and meet the nutritional needs of puppies.</a:t>
            </a:r>
          </a:p>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Added hydrolysed chicken</a:t>
            </a:r>
            <a:r>
              <a:rPr lang="en-AU" sz="1200" b="1" dirty="0">
                <a:latin typeface="Century Gothic" panose="020B0502020202020204" pitchFamily="34" charset="0"/>
              </a:rPr>
              <a:t> - </a:t>
            </a:r>
            <a:r>
              <a:rPr lang="en-AU" sz="1200" dirty="0">
                <a:latin typeface="Century Gothic" panose="020B0502020202020204" pitchFamily="34" charset="0"/>
              </a:rPr>
              <a:t>digestible meat proteins support muscle recovery </a:t>
            </a:r>
          </a:p>
          <a:p>
            <a:pPr marL="228600" indent="-228600">
              <a:buFont typeface="Arial" panose="020B0604020202020204" pitchFamily="34" charset="0"/>
              <a:buChar char="•"/>
            </a:pPr>
            <a:r>
              <a:rPr lang="en-AU" sz="1200" b="1" dirty="0">
                <a:solidFill>
                  <a:srgbClr val="910C32"/>
                </a:solidFill>
                <a:latin typeface="Century Gothic" panose="020B0502020202020204" pitchFamily="34" charset="0"/>
              </a:rPr>
              <a:t>Increased L carnitine</a:t>
            </a:r>
            <a:r>
              <a:rPr lang="en-AU" sz="1200" dirty="0">
                <a:solidFill>
                  <a:srgbClr val="910C32"/>
                </a:solidFill>
                <a:latin typeface="Century Gothic" panose="020B0502020202020204" pitchFamily="34" charset="0"/>
              </a:rPr>
              <a:t> </a:t>
            </a:r>
            <a:r>
              <a:rPr lang="en-AU" sz="1200" dirty="0">
                <a:latin typeface="Century Gothic" panose="020B0502020202020204" pitchFamily="34" charset="0"/>
              </a:rPr>
              <a:t>- supplementary L-carnitine helps boost fat metabolism and maintain lean muscle mass.</a:t>
            </a:r>
            <a:endParaRPr lang="en-AU" sz="1200" b="1" dirty="0">
              <a:latin typeface="Century Gothic" panose="020B0502020202020204" pitchFamily="34" charset="0"/>
            </a:endParaRPr>
          </a:p>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Increased fish oil </a:t>
            </a:r>
            <a:r>
              <a:rPr lang="en-AU" sz="1200" dirty="0">
                <a:latin typeface="Century Gothic" panose="020B0502020202020204" pitchFamily="34" charset="0"/>
              </a:rPr>
              <a:t>– supports healthy skin, shiny coat and joints. Omega-3 fatty acids also help support brain and cognitive development in puppies. </a:t>
            </a:r>
          </a:p>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Increased glucosamine </a:t>
            </a:r>
            <a:r>
              <a:rPr lang="en-AU" sz="1200" dirty="0">
                <a:latin typeface="Century Gothic" panose="020B0502020202020204" pitchFamily="34" charset="0"/>
              </a:rPr>
              <a:t>– helps support and maintain cartilage for healthier joints. </a:t>
            </a:r>
          </a:p>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Added green-lipped mussel </a:t>
            </a:r>
            <a:r>
              <a:rPr lang="en-AU" sz="1200" dirty="0">
                <a:latin typeface="Century Gothic" panose="020B0502020202020204" pitchFamily="34" charset="0"/>
              </a:rPr>
              <a:t>and increased supplementary </a:t>
            </a:r>
            <a:r>
              <a:rPr lang="en-AU" sz="1200" b="1" dirty="0">
                <a:solidFill>
                  <a:srgbClr val="8C0032"/>
                </a:solidFill>
                <a:latin typeface="Century Gothic" panose="020B0502020202020204" pitchFamily="34" charset="0"/>
              </a:rPr>
              <a:t>chondroitin</a:t>
            </a:r>
            <a:r>
              <a:rPr lang="en-AU" sz="1200" dirty="0">
                <a:latin typeface="Century Gothic" panose="020B0502020202020204" pitchFamily="34" charset="0"/>
              </a:rPr>
              <a:t> – designed to help support healthy joints </a:t>
            </a:r>
          </a:p>
          <a:p>
            <a:pPr marL="228600" indent="-228600">
              <a:buFont typeface="Arial" panose="020B0604020202020204" pitchFamily="34" charset="0"/>
              <a:buChar char="•"/>
            </a:pPr>
            <a:r>
              <a:rPr lang="en-AU" sz="1200" b="1" dirty="0">
                <a:solidFill>
                  <a:srgbClr val="8C0032"/>
                </a:solidFill>
                <a:latin typeface="Century Gothic" panose="020B0502020202020204" pitchFamily="34" charset="0"/>
              </a:rPr>
              <a:t>Added faba beans </a:t>
            </a:r>
            <a:r>
              <a:rPr lang="en-AU" sz="1200" dirty="0">
                <a:latin typeface="Century Gothic" panose="020B0502020202020204" pitchFamily="34" charset="0"/>
              </a:rPr>
              <a:t>– a digestible plant protein, faba beans are also rich in fibre, which contributes to good intestinal health. </a:t>
            </a:r>
          </a:p>
        </p:txBody>
      </p:sp>
      <p:sp>
        <p:nvSpPr>
          <p:cNvPr id="15" name="TextBox 14">
            <a:extLst>
              <a:ext uri="{FF2B5EF4-FFF2-40B4-BE49-F238E27FC236}">
                <a16:creationId xmlns:a16="http://schemas.microsoft.com/office/drawing/2014/main" id="{29399F5B-9129-D570-5D23-ADBC442649AF}"/>
              </a:ext>
            </a:extLst>
          </p:cNvPr>
          <p:cNvSpPr txBox="1"/>
          <p:nvPr/>
        </p:nvSpPr>
        <p:spPr>
          <a:xfrm>
            <a:off x="3384804" y="2543665"/>
            <a:ext cx="2843784" cy="307777"/>
          </a:xfrm>
          <a:prstGeom prst="rect">
            <a:avLst/>
          </a:prstGeom>
          <a:noFill/>
        </p:spPr>
        <p:txBody>
          <a:bodyPr wrap="square" rtlCol="0">
            <a:spAutoFit/>
          </a:bodyPr>
          <a:lstStyle/>
          <a:p>
            <a:r>
              <a:rPr lang="en-AU" sz="1400" b="1" dirty="0">
                <a:solidFill>
                  <a:srgbClr val="8C0032"/>
                </a:solidFill>
                <a:latin typeface="Century Gothic" panose="020B0502020202020204" pitchFamily="34" charset="0"/>
              </a:rPr>
              <a:t>Key Changes</a:t>
            </a:r>
          </a:p>
        </p:txBody>
      </p:sp>
      <p:pic>
        <p:nvPicPr>
          <p:cNvPr id="3" name="Picture 12" descr="BH210 - 80159 Working Dog Adult Lamb   Beef 20kg_Front.psd">
            <a:extLst>
              <a:ext uri="{FF2B5EF4-FFF2-40B4-BE49-F238E27FC236}">
                <a16:creationId xmlns:a16="http://schemas.microsoft.com/office/drawing/2014/main" id="{4697C8E4-05AE-9A68-A8D7-37C85EE35C1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82196" y="4705415"/>
            <a:ext cx="793543" cy="13251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3D4823B-D38E-99B0-A5A9-3BA3A85FD62A}"/>
              </a:ext>
            </a:extLst>
          </p:cNvPr>
          <p:cNvSpPr txBox="1"/>
          <p:nvPr/>
        </p:nvSpPr>
        <p:spPr>
          <a:xfrm>
            <a:off x="652092" y="6006834"/>
            <a:ext cx="4110174" cy="43088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100" b="0" i="1" u="none" strike="noStrike" kern="1200" cap="none" spc="0" normalizeH="0" baseline="0" noProof="0" dirty="0">
                <a:ln>
                  <a:noFill/>
                </a:ln>
                <a:solidFill>
                  <a:prstClr val="black"/>
                </a:solidFill>
                <a:effectLst/>
                <a:uLnTx/>
                <a:uFillTx/>
                <a:latin typeface="Century Gothic" panose="020F0302020204030204"/>
                <a:ea typeface="+mn-ea"/>
                <a:cs typeface="+mn-cs"/>
              </a:rPr>
              <a:t>Current Pack</a:t>
            </a:r>
          </a:p>
          <a:p>
            <a:pPr>
              <a:defRPr/>
            </a:pPr>
            <a:r>
              <a:rPr kumimoji="0" lang="en-AU" sz="1100" b="1" i="0" u="none" strike="noStrike" kern="1200" cap="none" spc="0" normalizeH="0" baseline="0" noProof="0" dirty="0">
                <a:ln>
                  <a:noFill/>
                </a:ln>
                <a:solidFill>
                  <a:prstClr val="black"/>
                </a:solidFill>
                <a:effectLst/>
                <a:uLnTx/>
                <a:uFillTx/>
                <a:latin typeface="Century Gothic" panose="020F0302020204030204"/>
                <a:ea typeface="+mn-ea"/>
                <a:cs typeface="Calibri"/>
              </a:rPr>
              <a:t>Flowthrough: AU – </a:t>
            </a:r>
            <a:r>
              <a:rPr lang="en-AU" sz="1100" b="1" dirty="0">
                <a:solidFill>
                  <a:prstClr val="black"/>
                </a:solidFill>
                <a:latin typeface="Century Gothic" panose="020F0302020204030204"/>
                <a:cs typeface="Calibri"/>
              </a:rPr>
              <a:t>Sept '26</a:t>
            </a:r>
            <a:endParaRPr lang="en-AU" sz="1100" b="1" i="0" u="none" strike="noStrike" kern="1200" cap="none" spc="0" normalizeH="0" baseline="0" noProof="0" dirty="0">
              <a:ln>
                <a:noFill/>
              </a:ln>
              <a:solidFill>
                <a:prstClr val="black"/>
              </a:solidFill>
              <a:effectLst/>
              <a:uLnTx/>
              <a:uFillTx/>
              <a:latin typeface="Century Gothic" panose="020F0302020204030204"/>
              <a:cs typeface="Calibri"/>
            </a:endParaRPr>
          </a:p>
        </p:txBody>
      </p:sp>
      <p:sp>
        <p:nvSpPr>
          <p:cNvPr id="5" name="Round Diagonal Corner Rectangle 3">
            <a:extLst>
              <a:ext uri="{FF2B5EF4-FFF2-40B4-BE49-F238E27FC236}">
                <a16:creationId xmlns:a16="http://schemas.microsoft.com/office/drawing/2014/main" id="{C3461318-7DBE-0B56-D2EB-24803ABB8253}"/>
              </a:ext>
            </a:extLst>
          </p:cNvPr>
          <p:cNvSpPr/>
          <p:nvPr/>
        </p:nvSpPr>
        <p:spPr>
          <a:xfrm>
            <a:off x="7958329" y="230748"/>
            <a:ext cx="3797807" cy="499037"/>
          </a:xfrm>
          <a:prstGeom prst="rect">
            <a:avLst/>
          </a:prstGeom>
          <a:solidFill>
            <a:srgbClr val="8C00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46800" rIns="14400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Roboto" charset="0"/>
                <a:cs typeface="Calibri" panose="020F0502020204030204" pitchFamily="34" charset="0"/>
              </a:rPr>
              <a:t>FOR EXTERNAL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prstClr val="white"/>
                </a:solidFill>
                <a:latin typeface="Century Gothic" panose="020B0502020202020204" pitchFamily="34" charset="0"/>
                <a:ea typeface="Roboto" charset="0"/>
                <a:cs typeface="Calibri" panose="020F0502020204030204" pitchFamily="34" charset="0"/>
              </a:rPr>
              <a:t>For those who want detailed changes</a:t>
            </a:r>
            <a:endPar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Roboto" charset="0"/>
              <a:cs typeface="Calibri" panose="020F0502020204030204" pitchFamily="34" charset="0"/>
            </a:endParaRPr>
          </a:p>
        </p:txBody>
      </p:sp>
      <p:sp>
        <p:nvSpPr>
          <p:cNvPr id="6" name="TextBox 5">
            <a:extLst>
              <a:ext uri="{FF2B5EF4-FFF2-40B4-BE49-F238E27FC236}">
                <a16:creationId xmlns:a16="http://schemas.microsoft.com/office/drawing/2014/main" id="{7F499899-AD27-F525-48A5-08BF50FF52F5}"/>
              </a:ext>
            </a:extLst>
          </p:cNvPr>
          <p:cNvSpPr txBox="1"/>
          <p:nvPr/>
        </p:nvSpPr>
        <p:spPr>
          <a:xfrm>
            <a:off x="3453403" y="5931969"/>
            <a:ext cx="7912461" cy="646331"/>
          </a:xfrm>
          <a:prstGeom prst="rect">
            <a:avLst/>
          </a:prstGeom>
          <a:noFill/>
        </p:spPr>
        <p:txBody>
          <a:bodyPr wrap="square" rtlCol="0">
            <a:spAutoFit/>
          </a:bodyPr>
          <a:lstStyle/>
          <a:p>
            <a:r>
              <a:rPr lang="en-AU" sz="1200" dirty="0">
                <a:latin typeface="Century Gothic" panose="020B0502020202020204" pitchFamily="34" charset="0"/>
              </a:rPr>
              <a:t>When transitioning between any diets, it’s important to do so slowly. Veterinarians usually recommend transitioning over 1-2 weeks (2 weeks is better), regardless of what diets you’re transitioning between. See pack for feeding transition instructions. </a:t>
            </a:r>
          </a:p>
        </p:txBody>
      </p:sp>
    </p:spTree>
    <p:extLst>
      <p:ext uri="{BB962C8B-B14F-4D97-AF65-F5344CB8AC3E}">
        <p14:creationId xmlns:p14="http://schemas.microsoft.com/office/powerpoint/2010/main" val="2212815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EA587071A04F44B7929BB1BC5D84A3" ma:contentTypeVersion="26" ma:contentTypeDescription="Create a new document." ma:contentTypeScope="" ma:versionID="a945ae13e92902cb8e8207801b65c3d8">
  <xsd:schema xmlns:xsd="http://www.w3.org/2001/XMLSchema" xmlns:xs="http://www.w3.org/2001/XMLSchema" xmlns:p="http://schemas.microsoft.com/office/2006/metadata/properties" xmlns:ns1="http://schemas.microsoft.com/sharepoint/v3" xmlns:ns2="1bc9c149-7d98-4457-bdd2-b2b2deb59207" xmlns:ns3="22bb03af-7999-486b-8b7c-d4323cfcc2a2" targetNamespace="http://schemas.microsoft.com/office/2006/metadata/properties" ma:root="true" ma:fieldsID="6247b8a64ae4a03709e6ccd35f490505" ns1:_="" ns2:_="" ns3:_="">
    <xsd:import namespace="http://schemas.microsoft.com/sharepoint/v3"/>
    <xsd:import namespace="1bc9c149-7d98-4457-bdd2-b2b2deb59207"/>
    <xsd:import namespace="22bb03af-7999-486b-8b7c-d4323cfcc2a2"/>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igrationWizIdVers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9c149-7d98-4457-bdd2-b2b2deb59207"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c81bd7b-643c-44f1-88cf-018b3b2c621f"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ServiceLocation" ma:index="25" nillable="true" ma:displayName="Location" ma:internalName="MediaServiceLocation" ma:readOnly="true">
      <xsd:simpleType>
        <xsd:restriction base="dms:Text"/>
      </xsd:simpleType>
    </xsd:element>
    <xsd:element name="MigrationWizIdVersion" ma:index="26" nillable="true" ma:displayName="MigrationWizIdVersion" ma:internalName="MigrationWizIdVersion">
      <xsd:simpleType>
        <xsd:restriction base="dms:Text"/>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bb03af-7999-486b-8b7c-d4323cfcc2a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acfd5af-398d-4405-a227-7ff7165ad735}" ma:internalName="TaxCatchAll" ma:showField="CatchAllData" ma:web="22bb03af-7999-486b-8b7c-d4323cfcc2a2">
      <xsd:complexType>
        <xsd:complexContent>
          <xsd:extension base="dms:MultiChoiceLookup">
            <xsd:sequence>
              <xsd:element name="Value" type="dms:Lookup" maxOccurs="unbounded" minOccurs="0" nillable="true"/>
            </xsd:sequence>
          </xsd:extension>
        </xsd:complexContent>
      </xsd:complexType>
    </xsd:element>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igrationWizId xmlns="1bc9c149-7d98-4457-bdd2-b2b2deb59207" xsi:nil="true"/>
    <_ip_UnifiedCompliancePolicyUIAction xmlns="http://schemas.microsoft.com/sharepoint/v3" xsi:nil="true"/>
    <lcf76f155ced4ddcb4097134ff3c332f xmlns="1bc9c149-7d98-4457-bdd2-b2b2deb59207">
      <Terms xmlns="http://schemas.microsoft.com/office/infopath/2007/PartnerControls"/>
    </lcf76f155ced4ddcb4097134ff3c332f>
    <MigrationWizIdVersion xmlns="1bc9c149-7d98-4457-bdd2-b2b2deb59207" xsi:nil="true"/>
    <MigrationWizIdDocumentLibraryPermissions xmlns="1bc9c149-7d98-4457-bdd2-b2b2deb59207" xsi:nil="true"/>
    <TaxCatchAll xmlns="22bb03af-7999-486b-8b7c-d4323cfcc2a2" xsi:nil="true"/>
    <_ip_UnifiedCompliancePolicyProperties xmlns="http://schemas.microsoft.com/sharepoint/v3" xsi:nil="true"/>
    <MigrationWizIdSecurityGroups xmlns="1bc9c149-7d98-4457-bdd2-b2b2deb59207" xsi:nil="true"/>
    <MigrationWizIdPermissions xmlns="1bc9c149-7d98-4457-bdd2-b2b2deb59207" xsi:nil="true"/>
    <MigrationWizIdPermissionLevels xmlns="1bc9c149-7d98-4457-bdd2-b2b2deb5920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610CC4-80C3-441B-B95E-07F89CA1E1F3}">
  <ds:schemaRefs>
    <ds:schemaRef ds:uri="1bc9c149-7d98-4457-bdd2-b2b2deb59207"/>
    <ds:schemaRef ds:uri="22bb03af-7999-486b-8b7c-d4323cfcc2a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0D31D12-F5AA-4E20-8364-E922FD9E678E}">
  <ds:schemaRefs>
    <ds:schemaRef ds:uri="http://schemas.microsoft.com/office/infopath/2007/PartnerControls"/>
    <ds:schemaRef ds:uri="1bc9c149-7d98-4457-bdd2-b2b2deb59207"/>
    <ds:schemaRef ds:uri="http://schemas.microsoft.com/office/2006/documentManagement/types"/>
    <ds:schemaRef ds:uri="22bb03af-7999-486b-8b7c-d4323cfcc2a2"/>
    <ds:schemaRef ds:uri="http://schemas.openxmlformats.org/package/2006/metadata/core-properties"/>
    <ds:schemaRef ds:uri="http://purl.org/dc/elements/1.1/"/>
    <ds:schemaRef ds:uri="http://www.w3.org/XML/1998/namespace"/>
    <ds:schemaRef ds:uri="http://purl.org/dc/dcmitype/"/>
    <ds:schemaRef ds:uri="http://schemas.microsoft.com/sharepoint/v3"/>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C117F0D-DD89-4450-9C0D-E2E3FFCE67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294</TotalTime>
  <Words>499</Words>
  <Application>Microsoft Office PowerPoint</Application>
  <PresentationFormat>Widescreen</PresentationFormat>
  <Paragraphs>40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Century Gothic</vt:lpstr>
      <vt:lpstr>Office Theme</vt:lpstr>
      <vt:lpstr>Black Hawk Working Dog 20kg Packaging Refresh</vt:lpstr>
      <vt:lpstr>Black Hawk Working Dog Product Update Packaging Refresh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Baybay</dc:creator>
  <cp:lastModifiedBy>Vanessa Greenwood</cp:lastModifiedBy>
  <cp:revision>14</cp:revision>
  <dcterms:created xsi:type="dcterms:W3CDTF">2026-06-12T04:49:51Z</dcterms:created>
  <dcterms:modified xsi:type="dcterms:W3CDTF">2026-08-03T00:50:38Z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0x0101002FEA587071A04F44B7929BB1BC5D84A3</vt:lpwstr>
  </property>
  <property fmtid="{D5CDD505-2E9C-101B-9397-08002B2CF9AE}" pid="3" name="MediaServiceImageTags">
    <vt:lpwstr/>
  </property>
</Properties>
</file>